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7c6a7321a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7c6a7321a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7c65bbeab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7c65bbeab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7c6a7321a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7c6a7321a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7c6a7321a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7c6a7321a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7c6a7321a_8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7c6a7321a_8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7c65bb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7c65bb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7c65bbea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7c65bbea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7c65bbeab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7c65bbeab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7c6a7321a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7c6a7321a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7c65bbeab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7c65bbeab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7c65bbeab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7c65bbeab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7c6a7321a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7c6a7321a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7c6a7321a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7c6a7321a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484975" y="698800"/>
            <a:ext cx="8520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400">
                <a:latin typeface="Comfortaa"/>
                <a:ea typeface="Comfortaa"/>
                <a:cs typeface="Comfortaa"/>
                <a:sym typeface="Comfortaa"/>
              </a:rPr>
              <a:t>Распознавание эмоций по видео</a:t>
            </a:r>
            <a:endParaRPr sz="6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</p:txBody>
      </p:sp>
      <p:sp>
        <p:nvSpPr>
          <p:cNvPr id="135" name="Google Shape;135;p13"/>
          <p:cNvSpPr txBox="1"/>
          <p:nvPr>
            <p:ph idx="1" type="body"/>
          </p:nvPr>
        </p:nvSpPr>
        <p:spPr>
          <a:xfrm>
            <a:off x="4095125" y="3540375"/>
            <a:ext cx="399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ru" sz="9272"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1" lang="ru" sz="9272">
                <a:latin typeface="Montserrat"/>
                <a:ea typeface="Montserrat"/>
                <a:cs typeface="Montserrat"/>
                <a:sym typeface="Montserrat"/>
              </a:rPr>
              <a:t> ЭП moment</a:t>
            </a:r>
            <a:endParaRPr b="1" sz="9272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3"/>
          <p:cNvSpPr txBox="1"/>
          <p:nvPr>
            <p:ph idx="2" type="body"/>
          </p:nvPr>
        </p:nvSpPr>
        <p:spPr>
          <a:xfrm>
            <a:off x="218700" y="3113775"/>
            <a:ext cx="3999900" cy="1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ru" sz="2320">
                <a:latin typeface="Montserrat"/>
                <a:ea typeface="Montserrat"/>
                <a:cs typeface="Montserrat"/>
                <a:sym typeface="Montserrat"/>
              </a:rPr>
              <a:t>Шаталов Дмитрий</a:t>
            </a:r>
            <a:endParaRPr sz="232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ru" sz="2320">
                <a:latin typeface="Montserrat"/>
                <a:ea typeface="Montserrat"/>
                <a:cs typeface="Montserrat"/>
                <a:sym typeface="Montserrat"/>
              </a:rPr>
              <a:t>Васильев Дмитрий</a:t>
            </a:r>
            <a:endParaRPr sz="232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ru" sz="2320">
                <a:latin typeface="Montserrat"/>
                <a:ea typeface="Montserrat"/>
                <a:cs typeface="Montserrat"/>
                <a:sym typeface="Montserrat"/>
              </a:rPr>
              <a:t>Жариков Евгений</a:t>
            </a:r>
            <a:endParaRPr sz="232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387650" y="479825"/>
            <a:ext cx="852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Будущее развитие проекта</a:t>
            </a:r>
            <a:endParaRPr b="1" sz="3600"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311700" y="1863125"/>
            <a:ext cx="4851300" cy="28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319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3000"/>
              <a:t>повышение точности с 77,5% до 90%  благодаря увеличению размера датасета для каскада Хаара</a:t>
            </a:r>
            <a:endParaRPr sz="3000"/>
          </a:p>
          <a:p>
            <a:pPr indent="-319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3000"/>
              <a:t>развитие графического интерфейса (уход от консольной версии в стиле 60-х к современному интерфейсу на  PyQT5)</a:t>
            </a:r>
            <a:endParaRPr sz="3000"/>
          </a:p>
          <a:p>
            <a:pPr indent="-319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3000"/>
              <a:t>оптимизация собираемости общего </a:t>
            </a:r>
            <a:r>
              <a:rPr lang="ru" sz="3000"/>
              <a:t>эмоционального</a:t>
            </a:r>
            <a:r>
              <a:rPr lang="ru" sz="3000"/>
              <a:t> фона видео и увеличение количества метрик для большего количества и лучшего качества графиков </a:t>
            </a:r>
            <a:endParaRPr sz="3000"/>
          </a:p>
          <a:p>
            <a:pPr indent="-319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sz="3000"/>
              <a:t>возможность интеграции его в систему “Цифровой стенографист” Росатома</a:t>
            </a:r>
            <a:endParaRPr sz="3000"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50" y="1863125"/>
            <a:ext cx="4102450" cy="26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392975" y="590925"/>
            <a:ext cx="8520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/>
              <a:t>Ожидаемые расходы на внедрение</a:t>
            </a:r>
            <a:endParaRPr b="1" sz="2800"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311700" y="1634350"/>
            <a:ext cx="8520600" cy="30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МИНИМАЛЬНЫ, ТАК КАК ВСЁ ПО (ЯП И БИБЛИОТЕКИ), = НАХОДИТСЯ В ОТКРЫТОМ ДОСТУПЕ. БЛАГОДАРЯ КАСКАДУ ХААРА СТОИМОСТЬ ДАЛЬНЕЙШЕГО ОБУЧЕНИЯ СЕТИ ПОЧТИ НУЛЕВАЯ (ЛИЦ ДЛЯ ИХ АНАЛИЗА ДОСТАТОЧНО В ОТКРЫТОМ ДОСТУПЕ + НЕ ТРЕБУЕТСЯ БОЛЬШОЕ КОЛИЧЕСТВО DATA ENGINEERS ДЛЯ ПОДДЕРЖАНИЯ ПРОЕКТА В РАБОЧЕМ СОСТОЯНИИ)</a:t>
            </a:r>
            <a:endParaRPr sz="19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/>
              <a:t>P.S. БУДЕМ РАДЫ ЧАЕВЫМ ЗА НАШ УПОРНОЙ ТРУД )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2101800" y="501650"/>
            <a:ext cx="8520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/>
              <a:t>Ссылка на github</a:t>
            </a:r>
            <a:endParaRPr b="1" sz="4800"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4692000" y="1921375"/>
            <a:ext cx="4140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i="1" lang="ru" sz="3000"/>
              <a:t>По вопросом и предложениям писать</a:t>
            </a:r>
            <a:endParaRPr i="1" sz="30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666188"/>
            <a:ext cx="3477325" cy="34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4692000" y="2997550"/>
            <a:ext cx="308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ru" sz="1400">
                <a:latin typeface="Verdana"/>
                <a:ea typeface="Verdana"/>
                <a:cs typeface="Verdana"/>
                <a:sym typeface="Verdana"/>
              </a:rPr>
              <a:t>tg: @Azeneca007</a:t>
            </a:r>
            <a:endParaRPr i="1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279875" y="1796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/>
              <a:t>С удовольствием ждём ваши вопросы</a:t>
            </a:r>
            <a:endParaRPr b="1" sz="4000"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1685550" y="5677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630500" y="404000"/>
            <a:ext cx="5883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800">
                <a:latin typeface="Montserrat"/>
                <a:ea typeface="Montserrat"/>
                <a:cs typeface="Montserrat"/>
                <a:sym typeface="Montserrat"/>
              </a:rPr>
              <a:t>Актуальность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9538"/>
            <a:ext cx="4674175" cy="31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4864800" y="1449300"/>
            <a:ext cx="4279200" cy="3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000">
                <a:latin typeface="Calibri"/>
                <a:ea typeface="Calibri"/>
                <a:cs typeface="Calibri"/>
                <a:sym typeface="Calibri"/>
              </a:rPr>
              <a:t>Определение эмоций может быть использовано сотрудниками HR-службы в рамках проекта “Цифровой стенографист” для оценивания психологического состояния сотрудников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438275" y="4340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/>
              <a:t>Цели и задачи</a:t>
            </a:r>
            <a:endParaRPr b="1" sz="4800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311700" y="1368575"/>
            <a:ext cx="85206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52"/>
              <a:t>Цель: </a:t>
            </a:r>
            <a:endParaRPr b="1" sz="2752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400"/>
              <a:t>С</a:t>
            </a:r>
            <a:r>
              <a:rPr lang="ru" sz="2400"/>
              <a:t>оздание модели, на основе алгоритмов ML, способной распознавать эмоции людей по видео или данным, поступающим с веб-камеры.</a:t>
            </a:r>
            <a:endParaRPr sz="2400"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254775" y="2780150"/>
            <a:ext cx="8520600" cy="22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/>
              <a:t>Задачи:</a:t>
            </a:r>
            <a:endParaRPr b="1"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п</a:t>
            </a:r>
            <a:r>
              <a:rPr lang="ru" sz="1900"/>
              <a:t>роанализировать тему, решить, что мы </a:t>
            </a:r>
            <a:r>
              <a:rPr lang="ru" sz="1900"/>
              <a:t>хотим видеть как результат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 выбрать stack используемых технологий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 найти database для обучения нейросети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 создать модель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 проанализировать результат на тестовой выборке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555750" y="588975"/>
            <a:ext cx="852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640"/>
              <a:t>Используемые технологии </a:t>
            </a:r>
            <a:endParaRPr b="1" sz="3640"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479475" y="1578125"/>
            <a:ext cx="8520600" cy="2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2600"/>
              <a:t>ЯП: Python 3.10</a:t>
            </a:r>
            <a:endParaRPr sz="2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2600"/>
              <a:t>Алгоритм ML: каскад Хаара </a:t>
            </a:r>
            <a:endParaRPr sz="2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2600"/>
              <a:t>Библиотеки: OpenCV, DeepFace, MatPlotLib</a:t>
            </a:r>
            <a:endParaRPr sz="2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ru" sz="2600"/>
              <a:t>Рекомендуемая ОС для запуска: любая, способная работать с .deb (например, AstraLinux, Debian, Ubuntu)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514400" y="292850"/>
            <a:ext cx="6115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260"/>
              <a:t>Аналоги, или коротко о том, почему наши конкуренты хуже нас </a:t>
            </a:r>
            <a:endParaRPr b="1" sz="2260"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355750" y="3791550"/>
            <a:ext cx="3381900" cy="1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Плюсы: отечественное ПО и большое количество метрик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/>
              <a:t>Минусы: только на Windows 10  и по цене 100К рубле зза лицензию на один ПК</a:t>
            </a:r>
            <a:endParaRPr sz="1400"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8029" l="0" r="0" t="-8030"/>
          <a:stretch/>
        </p:blipFill>
        <p:spPr>
          <a:xfrm>
            <a:off x="311700" y="1081100"/>
            <a:ext cx="3470000" cy="2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300" y="1264125"/>
            <a:ext cx="3285875" cy="23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4501800" y="3649650"/>
            <a:ext cx="46422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(здесь должны быть 100500 проектов с GitHub)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/>
              <a:t>Плюсы: бесплатные реализации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/>
              <a:t>Минусы: преимущественно под Windows,  с устаревшим набором технологий (от 2-3 до 7-летней давности),  99% не запускается (мы проверили:XD)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495450" y="489775"/>
            <a:ext cx="8520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/>
              <a:t>Как оно работает?</a:t>
            </a:r>
            <a:endParaRPr b="1" sz="4800"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311700" y="1228675"/>
            <a:ext cx="85206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18420" r="15884" t="0"/>
          <a:stretch/>
        </p:blipFill>
        <p:spPr>
          <a:xfrm>
            <a:off x="516625" y="1459663"/>
            <a:ext cx="3942926" cy="32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24170" r="20960" t="0"/>
          <a:stretch/>
        </p:blipFill>
        <p:spPr>
          <a:xfrm>
            <a:off x="4889375" y="1459675"/>
            <a:ext cx="3797762" cy="32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311700" y="292850"/>
            <a:ext cx="852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Поиск решения</a:t>
            </a:r>
            <a:endParaRPr sz="3600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311700" y="1228675"/>
            <a:ext cx="85206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92"/>
            <a:ext cx="9144002" cy="514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758025" y="329025"/>
            <a:ext cx="8520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/>
              <a:t>Состояния эмоций</a:t>
            </a:r>
            <a:endParaRPr b="1" sz="4800"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311700" y="1228675"/>
            <a:ext cx="85206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10610" l="5285" r="0" t="11713"/>
          <a:stretch/>
        </p:blipFill>
        <p:spPr>
          <a:xfrm>
            <a:off x="1800325" y="1228675"/>
            <a:ext cx="5543345" cy="37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15625" y="527950"/>
            <a:ext cx="705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360"/>
              <a:t>Ну и куда же без фейлов (на начальных этапах разработки)</a:t>
            </a:r>
            <a:endParaRPr b="1" sz="2360"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311700" y="1228675"/>
            <a:ext cx="85206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9675"/>
            <a:ext cx="5251277" cy="368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29992" l="51146" r="28435" t="23907"/>
          <a:stretch/>
        </p:blipFill>
        <p:spPr>
          <a:xfrm>
            <a:off x="5610825" y="1459675"/>
            <a:ext cx="3533175" cy="36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